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4543" r:id="rId2"/>
    <p:sldId id="4559" r:id="rId3"/>
    <p:sldId id="4554" r:id="rId4"/>
    <p:sldId id="4556" r:id="rId5"/>
    <p:sldId id="4560" r:id="rId6"/>
    <p:sldId id="45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9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8473" autoAdjust="0"/>
  </p:normalViewPr>
  <p:slideViewPr>
    <p:cSldViewPr snapToGrid="0" snapToObjects="1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D088B-B0AC-6B4A-B3DF-E3BC2A1813AB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C7E4-F384-D947-81C5-F7BABE209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3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0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5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5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4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FC7E4-F384-D947-81C5-F7BABE209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35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FC7E4-F384-D947-81C5-F7BABE2097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1DB-BF4E-EC48-923F-DEA0899D1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A8E5-D39E-9E40-BA1D-D59774D98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BA957-1BC0-3849-9537-2D62934D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5D3A-AAF6-4AA7-AFE6-8FAF1AD429AC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BA2DD-CC9E-754C-B5AC-116D86FF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F5DD2-7B2A-9A45-8549-D76BAF3C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1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F8DA-E012-BE40-85E0-BE603E32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4A4B9-1E72-B34A-AE2C-556D1BB1D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12E7-FC0F-154C-B7FF-6639E428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B606-16DB-4486-9F6E-80A1DBED6CB4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89965-6309-2B47-859A-2C572D03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6B9FE-C155-DD41-8E5F-10222629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4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2DDC7-8DFB-7849-887E-C395A3AF4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8770A-6353-6F41-B74C-4C39F332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AE6E-C42A-404B-82B2-6C7752E4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2D71-234B-45CB-8C7B-8084E08BC439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DED42-AD7B-D742-A08C-658F705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607E-AD3F-4C40-B799-402D4C43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C5694DC-28E2-47A9-ADCF-422D293DA8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AB65-43DE-3D47-ACDC-2741B923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02E5-366C-7E45-B1D8-1165D65FC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EEF46-57A7-E747-AB03-D745A775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E464-D628-4009-B513-0AA877ADEE11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3755-1479-B845-9746-BDE6F6CF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5455-CE26-3744-B7C3-D83DC83A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5DA4-05D3-CD40-99A9-A58539BC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C7F90-48E9-BD4B-8D5A-7DD17834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FE00-6147-4445-BAEE-E618A026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E97-7D30-4263-9ED4-2B47DA908130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C069F-3A11-AA45-BCD9-84558949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ECA5-3787-8D4B-8BED-4984F17B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E181-3653-FA44-82DF-ECD2CA97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DA5E-BC85-EF42-A01C-C0A2B6CC5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9374C-B8CB-A542-A1B1-F796CB30A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890B3-22C7-404B-9B2F-EE26AA86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F764-B7EF-4C1B-88F8-F73314488178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613A-42CF-514C-8D33-021C5EBA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1FFFB-43F6-3B44-AF76-A471FF32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ADA9-4FBD-FB4F-A23D-E82F4B6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5AB5-858A-674C-9DF4-403E14CA0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576B0-CC13-5048-88D0-8D1D2E055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86EE8-23EE-EF49-A49C-9C4E10184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2CF7D-C0E1-B44B-B351-CBCFB36B9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C5AB1-CF99-D045-A7A0-8EDC53C3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651-FCC2-4CFE-8148-DC84C0198385}" type="datetime1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3D228-928A-7341-A36C-81FD526F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BE94E-22FB-4444-9559-4D804F17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775-BB0A-0543-A4A6-7C891CCE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61D86-40E3-CE46-AC21-CCEF2896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463-75B5-4608-B5AB-6DC2EB4590D0}" type="datetime1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61801-FBEC-924A-97BE-2FA7ACB0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89FF8-AC73-7D4B-A36F-C0CD025B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55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107E0-96E8-D84A-AF3B-AC6E5033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BB1B-AAFC-4AE3-80A0-8579832EB552}" type="datetime1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5F835-D453-614C-B124-9BD19D90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7C3AA-BE06-5142-A82B-83C21E39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8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B42F-4563-F94B-9B40-49270C1D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1B4D-9173-E544-98C5-3F0160EE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B3EAF-0B22-B241-8B22-1F3ABB92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0A3E8-DACF-C04A-A020-2101A89D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00F7-C306-46FB-8B55-F898DBBC6BCB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943C-1499-8D48-9DA3-4FDF37EA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89B74-A3C4-274E-911B-89AAD446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5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9ECF-4AAC-4E46-984B-D9635044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7E7A3-8759-3F44-B3BA-04C2CAB1D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9E08B-D7FF-FE4A-94AF-204DAF9EC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2CD51-1B4C-8245-ACD4-14BDA4EF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B632-CE90-428A-882E-F70E79F69313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5287-0699-1B4B-87E7-D94564CE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CA8A-2E12-8042-B184-BC170F89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EF2C-D7A2-004B-A031-4A556EFF65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A1027-23D7-FD49-A58A-9EB884C0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90E6-853F-C84D-9A99-D4D7D0295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7052-3236-1746-8154-803F1E3C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40FC-7D08-489D-9772-0865D343DA29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F5A8-D388-B04F-87D1-952E012EC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6390-4D7D-3B4F-A0A3-D27ED09D2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6227" y="6498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E7CBEF2C-D7A2-004B-A031-4A556EFF653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4E4B-B531-9A4C-8B16-2A3D769C8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7CE1-CA28-084A-B27A-DD9E15617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6DA4-CB12-FF41-ADBF-8D5D1F0F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12906D-37C3-4AE2-A69C-6C68919F7FA5}"/>
              </a:ext>
            </a:extLst>
          </p:cNvPr>
          <p:cNvSpPr txBox="1"/>
          <p:nvPr/>
        </p:nvSpPr>
        <p:spPr>
          <a:xfrm>
            <a:off x="604648" y="4273811"/>
            <a:ext cx="4001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 panose="020F0502020204030204"/>
              </a:rPr>
              <a:t>Reunião </a:t>
            </a:r>
            <a:r>
              <a:rPr lang="pt-BR" sz="1800" dirty="0" err="1">
                <a:solidFill>
                  <a:prstClr val="white"/>
                </a:solidFill>
                <a:latin typeface="Calibri" panose="020F0502020204030204"/>
              </a:rPr>
              <a:t>Kick</a:t>
            </a:r>
            <a:r>
              <a:rPr lang="pt-BR" sz="1800" dirty="0">
                <a:solidFill>
                  <a:prstClr val="white"/>
                </a:solidFill>
                <a:latin typeface="Calibri" panose="020F0502020204030204"/>
              </a:rPr>
              <a:t> Off – Termo de Colaboração 083/2022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Calibri" panose="020F0502020204030204"/>
              </a:rPr>
              <a:t>07/10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/2022</a:t>
            </a: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50213943-589F-4A16-AF5E-0B1DD982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8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0EDB-63D4-E545-AC31-EAFB7CCB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70892FC-5BB1-44FF-B141-CB985570F7AF}"/>
              </a:ext>
            </a:extLst>
          </p:cNvPr>
          <p:cNvSpPr txBox="1"/>
          <p:nvPr/>
        </p:nvSpPr>
        <p:spPr>
          <a:xfrm>
            <a:off x="614610" y="621720"/>
            <a:ext cx="1051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Reunião de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Kick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Off – Termo de Colaboração 083/2022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2613AA-0F66-4CEE-B458-521A1C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0CCEE3D4-8233-43E7-B695-AE47C47211C2}"/>
              </a:ext>
            </a:extLst>
          </p:cNvPr>
          <p:cNvSpPr/>
          <p:nvPr/>
        </p:nvSpPr>
        <p:spPr>
          <a:xfrm>
            <a:off x="1702192" y="3625952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4651750D-2297-4BA8-8CD9-6ABE49C785F8}"/>
              </a:ext>
            </a:extLst>
          </p:cNvPr>
          <p:cNvSpPr/>
          <p:nvPr/>
        </p:nvSpPr>
        <p:spPr>
          <a:xfrm>
            <a:off x="4302370" y="2188701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de cantos arredondados 2">
            <a:extLst>
              <a:ext uri="{FF2B5EF4-FFF2-40B4-BE49-F238E27FC236}">
                <a16:creationId xmlns:a16="http://schemas.microsoft.com/office/drawing/2014/main" id="{84A90FFF-2344-6C50-BFEE-14BD60BD0C6E}"/>
              </a:ext>
            </a:extLst>
          </p:cNvPr>
          <p:cNvSpPr/>
          <p:nvPr/>
        </p:nvSpPr>
        <p:spPr>
          <a:xfrm>
            <a:off x="566377" y="1816537"/>
            <a:ext cx="3600000" cy="18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E45FBF-D3EE-E34D-57F2-6C0B28930BFC}"/>
              </a:ext>
            </a:extLst>
          </p:cNvPr>
          <p:cNvSpPr txBox="1"/>
          <p:nvPr/>
        </p:nvSpPr>
        <p:spPr>
          <a:xfrm>
            <a:off x="775604" y="2094843"/>
            <a:ext cx="318104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lvl="1" algn="ctr">
              <a:tabLst>
                <a:tab pos="538163" algn="l"/>
              </a:tabLst>
            </a:pP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Momento de </a:t>
            </a:r>
            <a:r>
              <a:rPr lang="pt-BR" sz="1400" b="1" dirty="0">
                <a:solidFill>
                  <a:srgbClr val="0070C0"/>
                </a:solidFill>
                <a:latin typeface="Calibri" panose="020F0502020204030204"/>
              </a:rPr>
              <a:t>apresentação de todas as informações relevantes à execução</a:t>
            </a: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, tais como: origem do Recurso, objeto para aplicação, valor, prazo de vigência e definição do gestor do recurso.</a:t>
            </a:r>
          </a:p>
        </p:txBody>
      </p:sp>
      <p:sp>
        <p:nvSpPr>
          <p:cNvPr id="11" name="Retângulo de cantos arredondados 2">
            <a:extLst>
              <a:ext uri="{FF2B5EF4-FFF2-40B4-BE49-F238E27FC236}">
                <a16:creationId xmlns:a16="http://schemas.microsoft.com/office/drawing/2014/main" id="{2E99D4E2-DC4C-B5D1-4CCC-7F36996FED14}"/>
              </a:ext>
            </a:extLst>
          </p:cNvPr>
          <p:cNvSpPr/>
          <p:nvPr/>
        </p:nvSpPr>
        <p:spPr>
          <a:xfrm>
            <a:off x="1329438" y="4343306"/>
            <a:ext cx="3600000" cy="18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DE43FE-54A2-83D6-49B2-9DBC46BF4949}"/>
              </a:ext>
            </a:extLst>
          </p:cNvPr>
          <p:cNvSpPr txBox="1"/>
          <p:nvPr/>
        </p:nvSpPr>
        <p:spPr>
          <a:xfrm>
            <a:off x="1538665" y="4873974"/>
            <a:ext cx="31013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lvl="1" algn="ctr">
              <a:tabLst>
                <a:tab pos="538163" algn="l"/>
              </a:tabLst>
            </a:pPr>
            <a:r>
              <a:rPr lang="pt-BR" sz="1400" b="1" dirty="0">
                <a:solidFill>
                  <a:srgbClr val="0070C0"/>
                </a:solidFill>
                <a:latin typeface="Calibri" panose="020F0502020204030204"/>
              </a:rPr>
              <a:t>Gestor nomeado ou área executora: </a:t>
            </a: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gestor que será responsável pela execução do projeto.</a:t>
            </a:r>
          </a:p>
        </p:txBody>
      </p:sp>
      <p:sp>
        <p:nvSpPr>
          <p:cNvPr id="15" name="Retângulo de cantos arredondados 2">
            <a:extLst>
              <a:ext uri="{FF2B5EF4-FFF2-40B4-BE49-F238E27FC236}">
                <a16:creationId xmlns:a16="http://schemas.microsoft.com/office/drawing/2014/main" id="{8D630BFC-AA1B-EB73-3821-88E6085A3925}"/>
              </a:ext>
            </a:extLst>
          </p:cNvPr>
          <p:cNvSpPr/>
          <p:nvPr/>
        </p:nvSpPr>
        <p:spPr>
          <a:xfrm>
            <a:off x="8097268" y="1816537"/>
            <a:ext cx="3600000" cy="18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BC7054E-9BFC-849B-C882-D53DB0CD3501}"/>
              </a:ext>
            </a:extLst>
          </p:cNvPr>
          <p:cNvSpPr txBox="1"/>
          <p:nvPr/>
        </p:nvSpPr>
        <p:spPr>
          <a:xfrm>
            <a:off x="8389292" y="2310288"/>
            <a:ext cx="30271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182563" lvl="1" algn="ctr">
              <a:tabLst>
                <a:tab pos="538163" algn="l"/>
              </a:tabLst>
            </a:pPr>
            <a:r>
              <a:rPr lang="pt-BR" sz="1400" b="1" dirty="0">
                <a:solidFill>
                  <a:srgbClr val="0070C0"/>
                </a:solidFill>
                <a:latin typeface="Calibri" panose="020F0502020204030204"/>
              </a:rPr>
              <a:t>Marco do início da execução e monitoramento </a:t>
            </a: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do recurso, visando a qualidade da prestação de contas do recurso. </a:t>
            </a:r>
          </a:p>
        </p:txBody>
      </p:sp>
      <p:sp>
        <p:nvSpPr>
          <p:cNvPr id="17" name="Retângulo de cantos arredondados 2">
            <a:extLst>
              <a:ext uri="{FF2B5EF4-FFF2-40B4-BE49-F238E27FC236}">
                <a16:creationId xmlns:a16="http://schemas.microsoft.com/office/drawing/2014/main" id="{67D15815-DF23-9DEF-6F96-A23566F3B10F}"/>
              </a:ext>
            </a:extLst>
          </p:cNvPr>
          <p:cNvSpPr/>
          <p:nvPr/>
        </p:nvSpPr>
        <p:spPr>
          <a:xfrm>
            <a:off x="4331822" y="1134945"/>
            <a:ext cx="3600000" cy="18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9EFF72-C946-4F2C-CE71-3F21CB8FCF44}"/>
              </a:ext>
            </a:extLst>
          </p:cNvPr>
          <p:cNvSpPr txBox="1"/>
          <p:nvPr/>
        </p:nvSpPr>
        <p:spPr>
          <a:xfrm>
            <a:off x="4560289" y="1687335"/>
            <a:ext cx="3124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lvl="1" algn="ctr">
              <a:tabLst>
                <a:tab pos="538163" algn="l"/>
              </a:tabLst>
            </a:pPr>
            <a:r>
              <a:rPr lang="pt-BR" sz="1400" b="1" dirty="0">
                <a:solidFill>
                  <a:srgbClr val="0070C0"/>
                </a:solidFill>
                <a:latin typeface="Calibri" panose="020F0502020204030204"/>
              </a:rPr>
              <a:t>Reunião de abertura:</a:t>
            </a:r>
          </a:p>
          <a:p>
            <a:pPr marL="182563" lvl="1" algn="ctr">
              <a:tabLst>
                <a:tab pos="538163" algn="l"/>
              </a:tabLst>
            </a:pP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dar início à execução do projeto.</a:t>
            </a:r>
          </a:p>
        </p:txBody>
      </p:sp>
      <p:sp>
        <p:nvSpPr>
          <p:cNvPr id="19" name="Retângulo de cantos arredondados 2">
            <a:extLst>
              <a:ext uri="{FF2B5EF4-FFF2-40B4-BE49-F238E27FC236}">
                <a16:creationId xmlns:a16="http://schemas.microsoft.com/office/drawing/2014/main" id="{B16F2817-85CD-E5F1-5A60-2608523DB6BA}"/>
              </a:ext>
            </a:extLst>
          </p:cNvPr>
          <p:cNvSpPr/>
          <p:nvPr/>
        </p:nvSpPr>
        <p:spPr>
          <a:xfrm>
            <a:off x="6987208" y="4309190"/>
            <a:ext cx="3600000" cy="18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6500DB-0AF6-0C65-6184-E1B6FCD4CB2D}"/>
              </a:ext>
            </a:extLst>
          </p:cNvPr>
          <p:cNvSpPr txBox="1"/>
          <p:nvPr/>
        </p:nvSpPr>
        <p:spPr>
          <a:xfrm>
            <a:off x="7154334" y="4782282"/>
            <a:ext cx="3308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lvl="1" algn="ctr">
              <a:tabLst>
                <a:tab pos="538163" algn="l"/>
              </a:tabLst>
            </a:pPr>
            <a:r>
              <a:rPr lang="pt-BR" sz="1400" b="1" dirty="0">
                <a:solidFill>
                  <a:srgbClr val="0070C0"/>
                </a:solidFill>
                <a:latin typeface="Calibri" panose="020F0502020204030204"/>
              </a:rPr>
              <a:t>Controladoria: </a:t>
            </a:r>
            <a:r>
              <a:rPr lang="pt-BR" sz="1400" dirty="0">
                <a:solidFill>
                  <a:srgbClr val="0070C0"/>
                </a:solidFill>
                <a:latin typeface="Calibri" panose="020F0502020204030204"/>
              </a:rPr>
              <a:t>monitorar a execução, elaborar a prestação de contas de acordo com a legislação vigente, obedecendo aos prazos estipulados.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CD18D680-A2E9-DEAD-2968-C6C3C69D0D56}"/>
              </a:ext>
            </a:extLst>
          </p:cNvPr>
          <p:cNvSpPr/>
          <p:nvPr/>
        </p:nvSpPr>
        <p:spPr>
          <a:xfrm>
            <a:off x="5657706" y="3479838"/>
            <a:ext cx="876587" cy="10771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90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0EDB-63D4-E545-AC31-EAFB7CCB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2613AA-0F66-4CEE-B458-521A1C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0CCEE3D4-8233-43E7-B695-AE47C47211C2}"/>
              </a:ext>
            </a:extLst>
          </p:cNvPr>
          <p:cNvSpPr/>
          <p:nvPr/>
        </p:nvSpPr>
        <p:spPr>
          <a:xfrm>
            <a:off x="1702192" y="3625952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4651750D-2297-4BA8-8CD9-6ABE49C785F8}"/>
              </a:ext>
            </a:extLst>
          </p:cNvPr>
          <p:cNvSpPr/>
          <p:nvPr/>
        </p:nvSpPr>
        <p:spPr>
          <a:xfrm>
            <a:off x="4302370" y="2188701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EB05ABD-EA0B-7B3A-7166-45D4BC36C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49180"/>
              </p:ext>
            </p:extLst>
          </p:nvPr>
        </p:nvGraphicFramePr>
        <p:xfrm>
          <a:off x="639587" y="1700730"/>
          <a:ext cx="11062729" cy="43357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8473">
                  <a:extLst>
                    <a:ext uri="{9D8B030D-6E8A-4147-A177-3AD203B41FA5}">
                      <a16:colId xmlns:a16="http://schemas.microsoft.com/office/drawing/2014/main" val="4244868939"/>
                    </a:ext>
                  </a:extLst>
                </a:gridCol>
                <a:gridCol w="8754256">
                  <a:extLst>
                    <a:ext uri="{9D8B030D-6E8A-4147-A177-3AD203B41FA5}">
                      <a16:colId xmlns:a16="http://schemas.microsoft.com/office/drawing/2014/main" val="18703444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Origem do recurso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Emenda Aditiva nº 16 ao Projeto de Lei 186/2021 – Vereador Toninho Felipe</a:t>
                      </a:r>
                    </a:p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Emenda Aditiva nº 50 ao Projeto de Lei 186/2021 – Vereador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Tunico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5654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Valor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R$ 436.000,00, sendo:</a:t>
                      </a:r>
                    </a:p>
                    <a:p>
                      <a:pPr lvl="1" algn="just" fontAlgn="ctr"/>
                      <a:r>
                        <a:rPr lang="pt-BR" sz="1600" b="0" u="none" strike="noStrike" dirty="0">
                          <a:effectLst/>
                          <a:latin typeface="+mn-lt"/>
                        </a:rPr>
                        <a:t>R$238.000,00 -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Vereador Toninho Felipe</a:t>
                      </a:r>
                      <a:endParaRPr lang="pt-BR" sz="1600" b="0" u="none" strike="noStrike" dirty="0">
                        <a:effectLst/>
                        <a:latin typeface="+mn-lt"/>
                      </a:endParaRPr>
                    </a:p>
                    <a:p>
                      <a:pPr lvl="1" algn="just" fontAlgn="ctr"/>
                      <a:r>
                        <a:rPr lang="pt-BR" sz="1600" b="0" u="none" strike="noStrike" dirty="0">
                          <a:effectLst/>
                          <a:latin typeface="+mn-lt"/>
                        </a:rPr>
                        <a:t>R$ 198.000,00 –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Vereador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Tunico</a:t>
                      </a:r>
                      <a:endParaRPr lang="pt-BR" sz="1600" b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92473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Natureza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Custeio e equipamentos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4989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Órgão Público Gestor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Secretaria Municipal de Saúde de Ipatinga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218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Objeto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R$238.0000,00 - Prestação de Serviço de Terceiros- PJ para realização de cirurgias eletivas para pacientes SUS</a:t>
                      </a:r>
                    </a:p>
                    <a:p>
                      <a:pPr algn="just"/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R$ 198.000,00 – Aquisição de equipamentos (camas tipo </a:t>
                      </a:r>
                      <a:r>
                        <a:rPr lang="pt-BR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Fawler</a:t>
                      </a: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24024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Prazo de vigência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28/02/2023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05023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Conta bancária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R$238.000,00:</a:t>
                      </a:r>
                    </a:p>
                    <a:p>
                      <a:pPr lvl="1" algn="just" fontAlgn="ctr"/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do Brasil, agência 3394-4, conta 7770-4</a:t>
                      </a:r>
                    </a:p>
                    <a:p>
                      <a:pPr algn="just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R$198.000,00:</a:t>
                      </a:r>
                    </a:p>
                    <a:p>
                      <a:pPr lvl="1" algn="just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Santander, agência 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3394-4, conta 7769-0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6764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Gestor do recurso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Definição em reunião: Charlles e Cassio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3951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BC4E84D-B51A-8F24-E088-888211E3E1C1}"/>
              </a:ext>
            </a:extLst>
          </p:cNvPr>
          <p:cNvSpPr txBox="1"/>
          <p:nvPr/>
        </p:nvSpPr>
        <p:spPr>
          <a:xfrm>
            <a:off x="614610" y="621720"/>
            <a:ext cx="1051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 de Colaboração 083/2022 – Emendas Impositivas Municipais de Ipatinga</a:t>
            </a:r>
          </a:p>
        </p:txBody>
      </p:sp>
    </p:spTree>
    <p:extLst>
      <p:ext uri="{BB962C8B-B14F-4D97-AF65-F5344CB8AC3E}">
        <p14:creationId xmlns:p14="http://schemas.microsoft.com/office/powerpoint/2010/main" val="39971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0EDB-63D4-E545-AC31-EAFB7CCB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2613AA-0F66-4CEE-B458-521A1C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0CCEE3D4-8233-43E7-B695-AE47C47211C2}"/>
              </a:ext>
            </a:extLst>
          </p:cNvPr>
          <p:cNvSpPr/>
          <p:nvPr/>
        </p:nvSpPr>
        <p:spPr>
          <a:xfrm>
            <a:off x="1702192" y="3625952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4651750D-2297-4BA8-8CD9-6ABE49C785F8}"/>
              </a:ext>
            </a:extLst>
          </p:cNvPr>
          <p:cNvSpPr/>
          <p:nvPr/>
        </p:nvSpPr>
        <p:spPr>
          <a:xfrm>
            <a:off x="4302370" y="2188701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718874-3C04-0A95-EFAC-8C414527B072}"/>
              </a:ext>
            </a:extLst>
          </p:cNvPr>
          <p:cNvSpPr txBox="1"/>
          <p:nvPr/>
        </p:nvSpPr>
        <p:spPr>
          <a:xfrm>
            <a:off x="448569" y="1052152"/>
            <a:ext cx="1097280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6" lvl="2" algn="just">
              <a:lnSpc>
                <a:spcPct val="150000"/>
              </a:lnSpc>
            </a:pPr>
            <a:r>
              <a:rPr lang="pt-BR" b="1" dirty="0"/>
              <a:t>Cronograma de pagamento (cláusula terceira):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14AD4D-52A9-8647-68CB-3B671A8E615A}"/>
              </a:ext>
            </a:extLst>
          </p:cNvPr>
          <p:cNvSpPr txBox="1"/>
          <p:nvPr/>
        </p:nvSpPr>
        <p:spPr>
          <a:xfrm>
            <a:off x="614610" y="621720"/>
            <a:ext cx="1051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 de Colaboração 083/2022 – Emendas Impositivas Municipais de Ipatinga</a:t>
            </a:r>
          </a:p>
        </p:txBody>
      </p:sp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E8A0B776-0BA2-C71C-CC7E-A8D01163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82335"/>
              </p:ext>
            </p:extLst>
          </p:nvPr>
        </p:nvGraphicFramePr>
        <p:xfrm>
          <a:off x="939913" y="2015929"/>
          <a:ext cx="9990112" cy="3749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7528">
                  <a:extLst>
                    <a:ext uri="{9D8B030D-6E8A-4147-A177-3AD203B41FA5}">
                      <a16:colId xmlns:a16="http://schemas.microsoft.com/office/drawing/2014/main" val="146889365"/>
                    </a:ext>
                  </a:extLst>
                </a:gridCol>
                <a:gridCol w="2497528">
                  <a:extLst>
                    <a:ext uri="{9D8B030D-6E8A-4147-A177-3AD203B41FA5}">
                      <a16:colId xmlns:a16="http://schemas.microsoft.com/office/drawing/2014/main" val="2760404557"/>
                    </a:ext>
                  </a:extLst>
                </a:gridCol>
                <a:gridCol w="2497528">
                  <a:extLst>
                    <a:ext uri="{9D8B030D-6E8A-4147-A177-3AD203B41FA5}">
                      <a16:colId xmlns:a16="http://schemas.microsoft.com/office/drawing/2014/main" val="3005955689"/>
                    </a:ext>
                  </a:extLst>
                </a:gridCol>
                <a:gridCol w="2497528">
                  <a:extLst>
                    <a:ext uri="{9D8B030D-6E8A-4147-A177-3AD203B41FA5}">
                      <a16:colId xmlns:a16="http://schemas.microsoft.com/office/drawing/2014/main" val="793781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Termo de Colaboração 083/2022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Parcela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Parcela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Parcela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084776"/>
                  </a:ext>
                </a:extLst>
              </a:tr>
              <a:tr h="2288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Emenda nº 16</a:t>
                      </a:r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R$238.000,00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R$80.000,00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R$80.000,00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R$78.000,00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19685"/>
                  </a:ext>
                </a:extLst>
              </a:tr>
              <a:tr h="22882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Paga em até 10 (dez) dias do início da vigência da parceria.</a:t>
                      </a:r>
                    </a:p>
                    <a:p>
                      <a:pPr algn="ctr"/>
                      <a:r>
                        <a:rPr lang="pt-BR" dirty="0"/>
                        <a:t>(10/10/2022)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Pagas até o 5º dia útil dos meses subsequentes à assinatura do termo</a:t>
                      </a:r>
                    </a:p>
                    <a:p>
                      <a:pPr algn="ctr"/>
                      <a:r>
                        <a:rPr lang="pt-BR" dirty="0"/>
                        <a:t>(07/10/2022)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Pagas até o 5º dia útil dos meses subsequentes à assinatura do termo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(07/10/2022)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17703"/>
                  </a:ext>
                </a:extLst>
              </a:tr>
              <a:tr h="2288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Emenda nº 50</a:t>
                      </a:r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R$198.000,00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R$99.000,00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R$99.000,00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60625"/>
                  </a:ext>
                </a:extLst>
              </a:tr>
              <a:tr h="228823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Paga em até 10 (dez) dias do início da vigência da parceria.</a:t>
                      </a:r>
                    </a:p>
                    <a:p>
                      <a:pPr algn="ctr"/>
                      <a:r>
                        <a:rPr lang="pt-BR" dirty="0"/>
                        <a:t>(10/10/2022)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Pagas até o 5º dia útil dos meses subsequentes à assinatura do termo</a:t>
                      </a:r>
                    </a:p>
                    <a:p>
                      <a:pPr algn="ctr"/>
                      <a:r>
                        <a:rPr lang="pt-BR" dirty="0"/>
                        <a:t>(07/10/2022)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9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0EDB-63D4-E545-AC31-EAFB7CCB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2613AA-0F66-4CEE-B458-521A1C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0CCEE3D4-8233-43E7-B695-AE47C47211C2}"/>
              </a:ext>
            </a:extLst>
          </p:cNvPr>
          <p:cNvSpPr/>
          <p:nvPr/>
        </p:nvSpPr>
        <p:spPr>
          <a:xfrm>
            <a:off x="1702192" y="3625952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4651750D-2297-4BA8-8CD9-6ABE49C785F8}"/>
              </a:ext>
            </a:extLst>
          </p:cNvPr>
          <p:cNvSpPr/>
          <p:nvPr/>
        </p:nvSpPr>
        <p:spPr>
          <a:xfrm>
            <a:off x="4302370" y="2188701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14AD4D-52A9-8647-68CB-3B671A8E615A}"/>
              </a:ext>
            </a:extLst>
          </p:cNvPr>
          <p:cNvSpPr txBox="1"/>
          <p:nvPr/>
        </p:nvSpPr>
        <p:spPr>
          <a:xfrm>
            <a:off x="614610" y="621720"/>
            <a:ext cx="1051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 de Colaboração 083/2022 – Emendas Impositivas Municipais de Ipatinga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97930B2-E02E-B765-D440-63E17526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34331"/>
              </p:ext>
            </p:extLst>
          </p:nvPr>
        </p:nvGraphicFramePr>
        <p:xfrm>
          <a:off x="614610" y="2230737"/>
          <a:ext cx="10942805" cy="327576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67528">
                  <a:extLst>
                    <a:ext uri="{9D8B030D-6E8A-4147-A177-3AD203B41FA5}">
                      <a16:colId xmlns:a16="http://schemas.microsoft.com/office/drawing/2014/main" val="3538973193"/>
                    </a:ext>
                  </a:extLst>
                </a:gridCol>
                <a:gridCol w="4356261">
                  <a:extLst>
                    <a:ext uri="{9D8B030D-6E8A-4147-A177-3AD203B41FA5}">
                      <a16:colId xmlns:a16="http://schemas.microsoft.com/office/drawing/2014/main" val="844909830"/>
                    </a:ext>
                  </a:extLst>
                </a:gridCol>
                <a:gridCol w="2109082">
                  <a:extLst>
                    <a:ext uri="{9D8B030D-6E8A-4147-A177-3AD203B41FA5}">
                      <a16:colId xmlns:a16="http://schemas.microsoft.com/office/drawing/2014/main" val="2557505272"/>
                    </a:ext>
                  </a:extLst>
                </a:gridCol>
                <a:gridCol w="1845447">
                  <a:extLst>
                    <a:ext uri="{9D8B030D-6E8A-4147-A177-3AD203B41FA5}">
                      <a16:colId xmlns:a16="http://schemas.microsoft.com/office/drawing/2014/main" val="4038141152"/>
                    </a:ext>
                  </a:extLst>
                </a:gridCol>
                <a:gridCol w="1464487">
                  <a:extLst>
                    <a:ext uri="{9D8B030D-6E8A-4147-A177-3AD203B41FA5}">
                      <a16:colId xmlns:a16="http://schemas.microsoft.com/office/drawing/2014/main" val="344455227"/>
                    </a:ext>
                  </a:extLst>
                </a:gridCol>
              </a:tblGrid>
              <a:tr h="26172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Emenda Aditiva nº 16 ao Projeto de Lei nº 186/2021 - Vereador Toninho Felipe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04121"/>
                  </a:ext>
                </a:extLst>
              </a:tr>
              <a:tr h="26172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Plano de execução financeira - Interno FSFX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95120"/>
                  </a:ext>
                </a:extLst>
              </a:tr>
              <a:tr h="261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Nome do Projeto: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Custeio de cirurgias eletivas da FSFX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792104"/>
                  </a:ext>
                </a:extLst>
              </a:tr>
              <a:tr h="49002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Item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Descrição do Item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Quantidade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Valor Unitário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Valor Total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251402"/>
                  </a:ext>
                </a:extLst>
              </a:tr>
              <a:tr h="5146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Ureterorrenolitotripsia Flexível Unilateral ou Bilateral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 definir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A definir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     -  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333214"/>
                  </a:ext>
                </a:extLst>
              </a:tr>
              <a:tr h="4900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Nefrolitotripsia Percutânea unilateral a laser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A definir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A definir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        -  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4041383"/>
                  </a:ext>
                </a:extLst>
              </a:tr>
              <a:tr h="4900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                  -  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663372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VALOR TOTAL DO PROJETO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R$ 238.000,00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360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30EDB-63D4-E545-AC31-EAFB7CCB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2613AA-0F66-4CEE-B458-521A1CCA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BEF2C-D7A2-004B-A031-4A556EFF653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0CCEE3D4-8233-43E7-B695-AE47C47211C2}"/>
              </a:ext>
            </a:extLst>
          </p:cNvPr>
          <p:cNvSpPr/>
          <p:nvPr/>
        </p:nvSpPr>
        <p:spPr>
          <a:xfrm>
            <a:off x="1702192" y="3625952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4651750D-2297-4BA8-8CD9-6ABE49C785F8}"/>
              </a:ext>
            </a:extLst>
          </p:cNvPr>
          <p:cNvSpPr/>
          <p:nvPr/>
        </p:nvSpPr>
        <p:spPr>
          <a:xfrm>
            <a:off x="4302370" y="2188701"/>
            <a:ext cx="337625" cy="24266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14AD4D-52A9-8647-68CB-3B671A8E615A}"/>
              </a:ext>
            </a:extLst>
          </p:cNvPr>
          <p:cNvSpPr txBox="1"/>
          <p:nvPr/>
        </p:nvSpPr>
        <p:spPr>
          <a:xfrm>
            <a:off x="614610" y="621720"/>
            <a:ext cx="1051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 de Colaboração 083/2022 – Emendas Impositivas Municipais de Ipatinga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475A06-F1D3-D1CD-1B00-40BC72521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56502"/>
              </p:ext>
            </p:extLst>
          </p:nvPr>
        </p:nvGraphicFramePr>
        <p:xfrm>
          <a:off x="614610" y="2223681"/>
          <a:ext cx="11177589" cy="280454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14959">
                  <a:extLst>
                    <a:ext uri="{9D8B030D-6E8A-4147-A177-3AD203B41FA5}">
                      <a16:colId xmlns:a16="http://schemas.microsoft.com/office/drawing/2014/main" val="1521755060"/>
                    </a:ext>
                  </a:extLst>
                </a:gridCol>
                <a:gridCol w="3040761">
                  <a:extLst>
                    <a:ext uri="{9D8B030D-6E8A-4147-A177-3AD203B41FA5}">
                      <a16:colId xmlns:a16="http://schemas.microsoft.com/office/drawing/2014/main" val="299819084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14689798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3637028310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3286590971"/>
                    </a:ext>
                  </a:extLst>
                </a:gridCol>
                <a:gridCol w="1288161">
                  <a:extLst>
                    <a:ext uri="{9D8B030D-6E8A-4147-A177-3AD203B41FA5}">
                      <a16:colId xmlns:a16="http://schemas.microsoft.com/office/drawing/2014/main" val="2649132719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412155666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Emenda Aditiva nº 50 ao Projeto de Lei nº 186/2021 - </a:t>
                      </a:r>
                      <a:r>
                        <a:rPr lang="pt-BR" sz="1800" u="none" strike="noStrike" dirty="0" err="1">
                          <a:effectLst/>
                        </a:rPr>
                        <a:t>Verreador</a:t>
                      </a:r>
                      <a:r>
                        <a:rPr lang="pt-BR" sz="18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 err="1">
                          <a:effectLst/>
                        </a:rPr>
                        <a:t>Tunico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71682"/>
                  </a:ext>
                </a:extLst>
              </a:tr>
              <a:tr h="1752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Plano de execução financeira - Interno FSFX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55800"/>
                  </a:ext>
                </a:extLst>
              </a:tr>
              <a:tr h="1752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Nome do Projeto: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Custeio de cirurgias eletivas da FSFX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76943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Item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Descrição do Item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Código SIGEM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Quantidade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Unidade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Valor Unitário SIGEM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Valor Total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4032325137"/>
                  </a:ext>
                </a:extLst>
              </a:tr>
              <a:tr h="317221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Cama hospitalar tipo </a:t>
                      </a:r>
                      <a:r>
                        <a:rPr lang="pt-BR" sz="1800" u="none" strike="noStrike" dirty="0" err="1">
                          <a:effectLst/>
                        </a:rPr>
                        <a:t>Fawler</a:t>
                      </a:r>
                      <a:r>
                        <a:rPr lang="pt-BR" sz="1800" u="none" strike="noStrike" dirty="0">
                          <a:effectLst/>
                        </a:rPr>
                        <a:t> elétrica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un.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                   17.880,00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196.680,00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1425343506"/>
                  </a:ext>
                </a:extLst>
              </a:tr>
              <a:tr h="17526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R$  196.680,00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907301688"/>
                  </a:ext>
                </a:extLst>
              </a:tr>
              <a:tr h="1752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VALOR TOTAL DO PROJETO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R$  198.000,00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3202356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4E4B-B531-9A4C-8B16-2A3D769C8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7CE1-CA28-084A-B27A-DD9E15617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1824B-D745-544C-8AE5-307F5D27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1A19C-A60F-E344-93DB-DCE4A3D86E0A}"/>
              </a:ext>
            </a:extLst>
          </p:cNvPr>
          <p:cNvSpPr txBox="1"/>
          <p:nvPr/>
        </p:nvSpPr>
        <p:spPr>
          <a:xfrm>
            <a:off x="3575407" y="3546868"/>
            <a:ext cx="431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92D6"/>
                </a:solidFill>
              </a:rPr>
              <a:t>Av. Kiyoshi </a:t>
            </a:r>
            <a:r>
              <a:rPr lang="en-US" sz="1400" dirty="0" err="1">
                <a:solidFill>
                  <a:srgbClr val="0092D6"/>
                </a:solidFill>
              </a:rPr>
              <a:t>Tsunawaki</a:t>
            </a:r>
            <a:r>
              <a:rPr lang="en-US" sz="1400" dirty="0">
                <a:solidFill>
                  <a:srgbClr val="0092D6"/>
                </a:solidFill>
              </a:rPr>
              <a:t>, 41, Bairro das </a:t>
            </a:r>
            <a:r>
              <a:rPr lang="en-US" sz="1400" dirty="0" err="1">
                <a:solidFill>
                  <a:srgbClr val="0092D6"/>
                </a:solidFill>
              </a:rPr>
              <a:t>Águas</a:t>
            </a:r>
            <a:endParaRPr lang="en-US" sz="1400" dirty="0">
              <a:solidFill>
                <a:srgbClr val="0092D6"/>
              </a:solidFill>
            </a:endParaRPr>
          </a:p>
          <a:p>
            <a:r>
              <a:rPr lang="en-US" sz="1400" dirty="0" err="1">
                <a:solidFill>
                  <a:srgbClr val="0092D6"/>
                </a:solidFill>
              </a:rPr>
              <a:t>Ipatinga</a:t>
            </a:r>
            <a:r>
              <a:rPr lang="en-US" sz="1400" dirty="0">
                <a:solidFill>
                  <a:srgbClr val="0092D6"/>
                </a:solidFill>
              </a:rPr>
              <a:t> - MG</a:t>
            </a:r>
          </a:p>
          <a:p>
            <a:r>
              <a:rPr lang="en-US" sz="1400" dirty="0">
                <a:solidFill>
                  <a:srgbClr val="0092D6"/>
                </a:solidFill>
              </a:rPr>
              <a:t>CEP 35160-158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31 3829-9000</a:t>
            </a:r>
          </a:p>
        </p:txBody>
      </p:sp>
    </p:spTree>
    <p:extLst>
      <p:ext uri="{BB962C8B-B14F-4D97-AF65-F5344CB8AC3E}">
        <p14:creationId xmlns:p14="http://schemas.microsoft.com/office/powerpoint/2010/main" val="1369771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</TotalTime>
  <Words>617</Words>
  <Application>Microsoft Office PowerPoint</Application>
  <PresentationFormat>Widescreen</PresentationFormat>
  <Paragraphs>127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Fernanda Gabriela Gandra Pimenta Magalhaes</cp:lastModifiedBy>
  <cp:revision>466</cp:revision>
  <dcterms:created xsi:type="dcterms:W3CDTF">2021-07-21T18:36:53Z</dcterms:created>
  <dcterms:modified xsi:type="dcterms:W3CDTF">2022-10-07T18:52:09Z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a7692f-f4ca-4045-8ab0-f5cdf35220ab_Enabled">
    <vt:lpwstr>False</vt:lpwstr>
  </property>
  <property fmtid="{D5CDD505-2E9C-101B-9397-08002B2CF9AE}" pid="3" name="MSIP_Label_1ba7692f-f4ca-4045-8ab0-f5cdf35220ab_SiteId">
    <vt:lpwstr>f42fc9cf-67de-42f2-a997-d920d85e69a6</vt:lpwstr>
  </property>
  <property fmtid="{D5CDD505-2E9C-101B-9397-08002B2CF9AE}" pid="4" name="MSIP_Label_1ba7692f-f4ca-4045-8ab0-f5cdf35220ab_Owner">
    <vt:lpwstr>UX22874@usiminas.com</vt:lpwstr>
  </property>
  <property fmtid="{D5CDD505-2E9C-101B-9397-08002B2CF9AE}" pid="5" name="MSIP_Label_1ba7692f-f4ca-4045-8ab0-f5cdf35220ab_SetDate">
    <vt:lpwstr>2021-09-01T13:01:40.8967573Z</vt:lpwstr>
  </property>
  <property fmtid="{D5CDD505-2E9C-101B-9397-08002B2CF9AE}" pid="6" name="MSIP_Label_1ba7692f-f4ca-4045-8ab0-f5cdf35220ab_Name">
    <vt:lpwstr>Restrita</vt:lpwstr>
  </property>
  <property fmtid="{D5CDD505-2E9C-101B-9397-08002B2CF9AE}" pid="7" name="MSIP_Label_1ba7692f-f4ca-4045-8ab0-f5cdf35220ab_Application">
    <vt:lpwstr>Microsoft Azure Information Protection</vt:lpwstr>
  </property>
  <property fmtid="{D5CDD505-2E9C-101B-9397-08002B2CF9AE}" pid="8" name="MSIP_Label_1ba7692f-f4ca-4045-8ab0-f5cdf35220ab_ActionId">
    <vt:lpwstr>664b94f6-57a7-4755-813b-af88774f64bd</vt:lpwstr>
  </property>
  <property fmtid="{D5CDD505-2E9C-101B-9397-08002B2CF9AE}" pid="9" name="MSIP_Label_1ba7692f-f4ca-4045-8ab0-f5cdf35220ab_Extended_MSFT_Method">
    <vt:lpwstr>Automatic</vt:lpwstr>
  </property>
</Properties>
</file>